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837" r:id="rId5"/>
    <p:sldMasterId id="2147483875" r:id="rId6"/>
    <p:sldMasterId id="2147483877" r:id="rId7"/>
    <p:sldMasterId id="2147483882" r:id="rId8"/>
    <p:sldMasterId id="2147483889" r:id="rId9"/>
  </p:sldMasterIdLst>
  <p:notesMasterIdLst>
    <p:notesMasterId r:id="rId14"/>
  </p:notesMasterIdLst>
  <p:handoutMasterIdLst>
    <p:handoutMasterId r:id="rId15"/>
  </p:handoutMasterIdLst>
  <p:sldIdLst>
    <p:sldId id="310" r:id="rId10"/>
    <p:sldId id="343" r:id="rId11"/>
    <p:sldId id="351" r:id="rId12"/>
    <p:sldId id="349" r:id="rId13"/>
  </p:sldIdLst>
  <p:sldSz cx="12192000" cy="6858000"/>
  <p:notesSz cx="6858000" cy="9144000"/>
  <p:custDataLst>
    <p:tags r:id="rId16"/>
  </p:custData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E"/>
    <a:srgbClr val="CCCCCC"/>
    <a:srgbClr val="ED1C24"/>
    <a:srgbClr val="E30611"/>
    <a:srgbClr val="EC3422"/>
    <a:srgbClr val="EE2023"/>
    <a:srgbClr val="E30613"/>
    <a:srgbClr val="ED1F23"/>
    <a:srgbClr val="C0C0C0"/>
    <a:srgbClr val="E21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598"/>
  </p:normalViewPr>
  <p:slideViewPr>
    <p:cSldViewPr snapToGrid="0" snapToObjects="1" showGuides="1">
      <p:cViewPr varScale="1">
        <p:scale>
          <a:sx n="114" d="100"/>
          <a:sy n="114" d="100"/>
        </p:scale>
        <p:origin x="300" y="114"/>
      </p:cViewPr>
      <p:guideLst>
        <p:guide pos="3840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28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B52AB-E89C-A34F-8AF0-9AFBAE9420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C845B-ECCD-BE4F-A969-B334EA1993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06F12-0AA2-1F43-BEFC-119D6BBB6D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0033F-6172-AD43-890D-6172027BC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7456E-80C1-CB43-8B0B-ABBA900CE70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4DF7A7-DFD2-4445-AD1A-A327D90843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83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0564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1pPr>
    <a:lvl2pPr indent="1143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2pPr>
    <a:lvl3pPr indent="2286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3pPr>
    <a:lvl4pPr indent="3429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4pPr>
    <a:lvl5pPr indent="4572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5pPr>
    <a:lvl6pPr indent="5715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6pPr>
    <a:lvl7pPr indent="6858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7pPr>
    <a:lvl8pPr indent="8001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8pPr>
    <a:lvl9pPr indent="9144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25591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5492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5064C05-E44F-FD42-8F6C-5EE59B896BD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49300" y="2277269"/>
            <a:ext cx="6103144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en-US" dirty="0"/>
              <a:t>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3738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9269D78-5C09-9F41-A835-32E36F011CF7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49300" y="2277269"/>
            <a:ext cx="10706100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alpha val="51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en-US" dirty="0"/>
              <a:t>Table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2E27-7E18-AC4F-9371-B72A757A04D1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004810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685A7D-55FA-1F40-AA6D-E96F6CE54F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857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6016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0EE0D837-6F28-460F-A288-64314F3668FE}" type="datetime1">
              <a:rPr lang="en-US" smtClean="0"/>
              <a:pPr>
                <a:defRPr/>
              </a:pPr>
              <a:t>11/16/2023</a:t>
            </a:fld>
            <a:endParaRPr lang="ru-RU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C286-12D5-47CF-BE3C-8A92B57C51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99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4">
            <a:extLst>
              <a:ext uri="{FF2B5EF4-FFF2-40B4-BE49-F238E27FC236}">
                <a16:creationId xmlns:a16="http://schemas.microsoft.com/office/drawing/2014/main" id="{98CA6B21-BE06-45BF-9916-BBF916578C21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r="2467"/>
          <a:stretch/>
        </p:blipFill>
        <p:spPr bwMode="gray">
          <a:xfrm>
            <a:off x="0" y="203"/>
            <a:ext cx="12192000" cy="6857596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2389" y="1463555"/>
            <a:ext cx="7281012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65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2390" y="3951423"/>
            <a:ext cx="728101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pic>
        <p:nvPicPr>
          <p:cNvPr id="16" name="Изображение 8">
            <a:extLst>
              <a:ext uri="{FF2B5EF4-FFF2-40B4-BE49-F238E27FC236}">
                <a16:creationId xmlns:a16="http://schemas.microsoft.com/office/drawing/2014/main" id="{00E5D24A-B0CB-4BBC-BE56-D4B97577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16386" r="14746" b="26156"/>
          <a:stretch/>
        </p:blipFill>
        <p:spPr>
          <a:xfrm>
            <a:off x="7554939" y="192588"/>
            <a:ext cx="2436240" cy="8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3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7AE1BB-729E-45B0-BDA5-83003B76EC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7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27AE1BB-729E-45B0-BDA5-83003B76EC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419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8AB67CB-A75D-48EB-9444-030D74C947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1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8AB67CB-A75D-48EB-9444-030D74C94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B0E7C20-62F3-4C14-AD08-8202462DA380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r="-52"/>
          <a:stretch/>
        </p:blipFill>
        <p:spPr bwMode="gray">
          <a:xfrm>
            <a:off x="0" y="203"/>
            <a:ext cx="12192000" cy="6857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Изображение 8">
            <a:extLst>
              <a:ext uri="{FF2B5EF4-FFF2-40B4-BE49-F238E27FC236}">
                <a16:creationId xmlns:a16="http://schemas.microsoft.com/office/drawing/2014/main" id="{10EA28C5-CB9C-45FE-B1E8-06E359642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20045" r="13408" b="27065"/>
          <a:stretch/>
        </p:blipFill>
        <p:spPr>
          <a:xfrm>
            <a:off x="10712117" y="217260"/>
            <a:ext cx="1186803" cy="3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9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32962" fontAlgn="base" hangingPunct="1">
              <a:spcBef>
                <a:spcPct val="0"/>
              </a:spcBef>
              <a:spcAft>
                <a:spcPct val="0"/>
              </a:spcAft>
            </a:pPr>
            <a:fld id="{F15A793E-82E4-4717-851C-50155A107246}" type="datetimeFigureOut">
              <a:rPr lang="ru-RU" sz="1632" b="0" kern="1200" smtClean="0">
                <a:ea typeface="+mn-ea"/>
                <a:cs typeface="+mn-cs"/>
              </a:rPr>
              <a:pPr algn="l" defTabSz="932962" fontAlgn="base" hangingPunct="1">
                <a:spcBef>
                  <a:spcPct val="0"/>
                </a:spcBef>
                <a:spcAft>
                  <a:spcPct val="0"/>
                </a:spcAft>
              </a:pPr>
              <a:t>16.11.2023</a:t>
            </a:fld>
            <a:endParaRPr lang="ru-RU" sz="1632" b="0" kern="1200"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32962" fontAlgn="base" hangingPunct="1">
              <a:spcBef>
                <a:spcPct val="0"/>
              </a:spcBef>
              <a:spcAft>
                <a:spcPct val="0"/>
              </a:spcAft>
            </a:pPr>
            <a:endParaRPr lang="ru-RU" sz="1632" b="0" kern="1200"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32962" fontAlgn="base" hangingPunct="1">
              <a:spcBef>
                <a:spcPct val="0"/>
              </a:spcBef>
              <a:spcAft>
                <a:spcPct val="0"/>
              </a:spcAft>
            </a:pPr>
            <a:fld id="{8F46255D-3BE2-4A0A-966F-9BC9C9D76A07}" type="slidenum">
              <a:rPr lang="ru-RU" sz="1632" b="0" kern="1200" smtClean="0">
                <a:ea typeface="+mn-ea"/>
                <a:cs typeface="+mn-cs"/>
              </a:rPr>
              <a:pPr algn="l" defTabSz="932962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32" b="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1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5079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97407" y="765175"/>
            <a:ext cx="11076923" cy="194374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 spc="50" baseline="0">
                <a:solidFill>
                  <a:schemeClr val="tx1"/>
                </a:solidFill>
                <a:latin typeface="MTS Sans UltraWide" panose="02000000000000000000" pitchFamily="50" charset="0"/>
                <a:ea typeface="MTS Sans UltraWide" panose="02000000000000000000" pitchFamily="50" charset="0"/>
                <a:cs typeface="Arial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407" y="3033000"/>
            <a:ext cx="11076923" cy="396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None/>
              <a:defRPr sz="1800" b="0" spc="50" baseline="0">
                <a:solidFill>
                  <a:schemeClr val="tx1"/>
                </a:solidFill>
                <a:latin typeface="MTS Sans UltraWide" panose="02000000000000000000" pitchFamily="50" charset="0"/>
                <a:ea typeface="MTS Sans UltraWide" panose="02000000000000000000" pitchFamily="50" charset="0"/>
                <a:cs typeface="Arial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5357495"/>
            <a:ext cx="11442777" cy="7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175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407" y="1844824"/>
            <a:ext cx="11076923" cy="122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400" b="1" spc="50" baseline="0">
                <a:solidFill>
                  <a:schemeClr val="bg1"/>
                </a:solidFill>
                <a:latin typeface="Futura New Bold" panose="020B0902020204020203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407" y="3176972"/>
            <a:ext cx="11076923" cy="396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2400" b="0" spc="50" baseline="0">
                <a:solidFill>
                  <a:schemeClr val="bg1"/>
                </a:solidFill>
                <a:latin typeface="Futura New Book" panose="020B0502020204020303" pitchFamily="34" charset="0"/>
                <a:cs typeface="Arial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0" y="440668"/>
            <a:ext cx="129729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000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70336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97407" y="765175"/>
            <a:ext cx="11076923" cy="194374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600" b="1" spc="50" baseline="0">
                <a:solidFill>
                  <a:schemeClr val="tx1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407" y="3033000"/>
            <a:ext cx="11076923" cy="396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None/>
              <a:defRPr sz="2000" b="0" spc="50" baseline="0">
                <a:solidFill>
                  <a:schemeClr val="tx1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5357495"/>
            <a:ext cx="11442777" cy="7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901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E4D4CB-1300-134C-8543-5FC129510D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49300" y="2277269"/>
            <a:ext cx="10693400" cy="2286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" y="6278113"/>
            <a:ext cx="1782425" cy="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00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E4D4CB-1300-134C-8543-5FC129510D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49300" y="2277269"/>
            <a:ext cx="6858794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127C7-A035-4541-98FB-F82D349DC202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6A7C22-501C-B84C-BFB3-C891C57C2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0" y="2277269"/>
            <a:ext cx="3060700" cy="381635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2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" y="6278113"/>
            <a:ext cx="1782425" cy="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8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1BCA763-FD75-6049-B7F8-A5ADAB15B67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9300" y="2277269"/>
            <a:ext cx="10693400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38DC0-7D48-524C-B249-82C683A68A4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" y="6278113"/>
            <a:ext cx="1782425" cy="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53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E539725-06A8-F14F-95E3-C78D46209C2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49300" y="2277269"/>
            <a:ext cx="10693400" cy="23034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0BD0B-F23A-B042-AE9A-12238BAB7DF8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18967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DBCAFBD-2662-B64C-ABF3-3BCF09B6C6C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49300" y="2277269"/>
            <a:ext cx="6858794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7C1B0-6DC5-2548-A259-FB5CED71F980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21158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5357495"/>
            <a:ext cx="11442777" cy="745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8979C2-8B62-484B-A61A-F1C200EE7863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06597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4.png"/><Relationship Id="rId5" Type="http://schemas.openxmlformats.org/officeDocument/2006/relationships/theme" Target="../theme/theme4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9.xml"/><Relationship Id="rId9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ags" Target="../tags/tag7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5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6.v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5357495"/>
            <a:ext cx="11442777" cy="7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 spd="med"/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389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4" orient="horz" pos="482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4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4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91" r:id="rId14"/>
  </p:sldLayoutIdLst>
  <p:transition spd="med"/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411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3" orient="horz" pos="550">
          <p15:clr>
            <a:srgbClr val="F26B43"/>
          </p15:clr>
        </p15:guide>
        <p15:guide id="24" orient="horz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8" orient="horz" pos="3839">
          <p15:clr>
            <a:srgbClr val="F26B43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50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200" kern="1200" dirty="0">
          <a:solidFill>
            <a:srgbClr val="A80000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772683581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9" name="Слайд think-cell" r:id="rId9" imgW="270" imgH="270" progId="TCLayout.ActiveDocument.1">
                  <p:embed/>
                </p:oleObj>
              </mc:Choice>
              <mc:Fallback>
                <p:oleObj name="Слайд think-cell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3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66" name="Изображение 10">
            <a:extLst>
              <a:ext uri="{FF2B5EF4-FFF2-40B4-BE49-F238E27FC236}">
                <a16:creationId xmlns:a16="http://schemas.microsoft.com/office/drawing/2014/main" id="{0385A51B-EF5E-4E07-A7C7-1DBA1CB5C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20657" r="16398" b="28627"/>
          <a:stretch/>
        </p:blipFill>
        <p:spPr>
          <a:xfrm>
            <a:off x="10716865" y="221804"/>
            <a:ext cx="1133889" cy="340146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5" y="234864"/>
            <a:ext cx="10369138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5" y="77303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5" y="566136"/>
            <a:ext cx="10369138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Subtitle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471147"/>
            <a:ext cx="11725485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6902" marR="0" lvl="0" indent="-106902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637982"/>
            <a:ext cx="9735078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16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976208" y="1991016"/>
            <a:ext cx="5853024" cy="113050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32" b="1" i="0" u="none" strike="noStrike" kern="1200" cap="none" spc="0" normalizeH="0" baseline="0" noProof="0" dirty="0">
                  <a:ln>
                    <a:noFill/>
                  </a:ln>
                  <a:solidFill>
                    <a:srgbClr val="0A2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243504" y="680943"/>
            <a:ext cx="643971" cy="153875"/>
            <a:chOff x="8267440" y="285750"/>
            <a:chExt cx="473335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4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37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28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428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9361789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3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52937C-9F4A-4ABB-B866-08EEBD78BE8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5357495"/>
            <a:ext cx="11442777" cy="7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1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6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2708" kern="1200" dirty="0">
          <a:solidFill>
            <a:srgbClr val="A8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5pPr>
      <a:lvl6pPr marL="562722"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6pPr>
      <a:lvl7pPr marL="1125444"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7pPr>
      <a:lvl8pPr marL="1688165"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8pPr>
      <a:lvl9pPr marL="2250887"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9pPr>
    </p:titleStyle>
    <p:bodyStyle>
      <a:lvl1pPr marL="422041" indent="-422041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22041" indent="-422041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22041" indent="-422041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22041" indent="-422041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22041" indent="-422041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2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3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708" kern="1200" dirty="0">
          <a:solidFill>
            <a:srgbClr val="A80000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5pPr>
      <a:lvl6pPr marL="562722"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6pPr>
      <a:lvl7pPr marL="1125444"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7pPr>
      <a:lvl8pPr marL="1688165"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8pPr>
      <a:lvl9pPr marL="2250887" algn="ctr" rtl="0" eaLnBrk="1" fontAlgn="base" hangingPunct="1">
        <a:spcBef>
          <a:spcPct val="0"/>
        </a:spcBef>
        <a:spcAft>
          <a:spcPct val="0"/>
        </a:spcAft>
        <a:defRPr sz="2708">
          <a:solidFill>
            <a:srgbClr val="A80000"/>
          </a:solidFill>
          <a:latin typeface="Arial" pitchFamily="34" charset="0"/>
          <a:cs typeface="Arial" pitchFamily="34" charset="0"/>
        </a:defRPr>
      </a:lvl9pPr>
    </p:titleStyle>
    <p:bodyStyle>
      <a:lvl1pPr marL="422041" indent="-422041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22041" indent="-422041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22041" indent="-422041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22041" indent="-422041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22041" indent="-422041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846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20920" y="4349731"/>
            <a:ext cx="5442193" cy="932994"/>
            <a:chOff x="1828478" y="5376326"/>
            <a:chExt cx="2372695" cy="93299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9605CA1-46C8-734A-B6F1-888C4561711A}"/>
                </a:ext>
              </a:extLst>
            </p:cNvPr>
            <p:cNvSpPr/>
            <p:nvPr/>
          </p:nvSpPr>
          <p:spPr>
            <a:xfrm>
              <a:off x="1828478" y="5723438"/>
              <a:ext cx="2372695" cy="585882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l" defTabSz="914400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ru-RU" sz="1200" kern="1200" dirty="0">
                  <a:solidFill>
                    <a:schemeClr val="bg1">
                      <a:lumMod val="50000"/>
                    </a:schemeClr>
                  </a:solidFill>
                  <a:latin typeface="MTS Sans" panose="02000000000000000000" pitchFamily="50" charset="0"/>
                  <a:cs typeface="Arial" panose="020B0604020202020204" pitchFamily="34" charset="0"/>
                </a:rPr>
                <a:t>КОМАНДА ЗАЛОГОВОГО КРЕДИТОВАНИЯ</a:t>
              </a:r>
            </a:p>
            <a:p>
              <a:pPr algn="l" defTabSz="914400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ru-RU" sz="1200" b="0" kern="1200" dirty="0">
                  <a:solidFill>
                    <a:schemeClr val="bg1">
                      <a:lumMod val="50000"/>
                    </a:schemeClr>
                  </a:solidFill>
                  <a:latin typeface="MTS Sans" panose="02000000000000000000" pitchFamily="50" charset="0"/>
                  <a:cs typeface="Arial" panose="020B0604020202020204" pitchFamily="34" charset="0"/>
                </a:rPr>
                <a:t>СТРИМ «КРЕДИТОВАНИЕ»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837054F-E2D4-3848-AC28-46760641A0C6}"/>
                </a:ext>
              </a:extLst>
            </p:cNvPr>
            <p:cNvSpPr/>
            <p:nvPr/>
          </p:nvSpPr>
          <p:spPr>
            <a:xfrm>
              <a:off x="1828478" y="5376326"/>
              <a:ext cx="2122709" cy="432861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l" defTabSz="914400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ru-RU" sz="1600" kern="1200" dirty="0">
                <a:latin typeface="MTS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53806" y="1610493"/>
            <a:ext cx="10386105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 defTabSz="914400" fontAlgn="base" hangingPunct="1">
              <a:lnSpc>
                <a:spcPts val="72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600" dirty="0">
                <a:solidFill>
                  <a:schemeClr val="tx1"/>
                </a:solidFill>
                <a:latin typeface="MTS Sans Black" panose="02000000000000000000" pitchFamily="50" charset="0"/>
                <a:cs typeface="Times New Roman" panose="02020603050405020304" pitchFamily="18" charset="0"/>
              </a:rPr>
              <a:t>ИЗМЕНЕНИЕ ПАРАМЕТРОВ СУБСИДИРОВАННЫХ ПРОГРАММ ПО ИПОТЕКЕ</a:t>
            </a:r>
            <a:endParaRPr lang="ru-RU" sz="2600" b="0" kern="1200" dirty="0">
              <a:solidFill>
                <a:schemeClr val="tx1"/>
              </a:solidFill>
              <a:latin typeface="MTS Sans Black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105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52389" y="0"/>
            <a:ext cx="11718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ts val="1200"/>
              </a:spcAft>
            </a:pPr>
            <a:r>
              <a:rPr lang="ru-RU" sz="2000" kern="1200" dirty="0">
                <a:latin typeface="Arial Black" panose="020B0604020202020204" pitchFamily="34" charset="0"/>
                <a:cs typeface="Arial Black" panose="020B0604020202020204" pitchFamily="34" charset="0"/>
              </a:rPr>
              <a:t>ПРЕДЛОЖЕНИЯ ПО ИЗМЕНЕНИЮ УСЛОВИЙ СУБСИДИРОВАННЫХ ПРОГРАММ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8918" y="640745"/>
            <a:ext cx="10040134" cy="394425"/>
          </a:xfrm>
          <a:prstGeom prst="roundRect">
            <a:avLst>
              <a:gd name="adj" fmla="val 223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MTS Sans Black" panose="02000000000000000000" pitchFamily="50" charset="0"/>
                <a:cs typeface="Times New Roman" panose="02020603050405020304" pitchFamily="18" charset="0"/>
              </a:rPr>
              <a:t>Продуктовые параметры по  действующим программа</a:t>
            </a:r>
          </a:p>
        </p:txBody>
      </p:sp>
      <p:graphicFrame>
        <p:nvGraphicFramePr>
          <p:cNvPr id="5" name="Таблица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9766502"/>
              </p:ext>
            </p:extLst>
          </p:nvPr>
        </p:nvGraphicFramePr>
        <p:xfrm>
          <a:off x="518918" y="1252766"/>
          <a:ext cx="10040134" cy="250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698">
                  <a:extLst>
                    <a:ext uri="{9D8B030D-6E8A-4147-A177-3AD203B41FA5}">
                      <a16:colId xmlns:a16="http://schemas.microsoft.com/office/drawing/2014/main" val="4136880233"/>
                    </a:ext>
                  </a:extLst>
                </a:gridCol>
                <a:gridCol w="2460167">
                  <a:extLst>
                    <a:ext uri="{9D8B030D-6E8A-4147-A177-3AD203B41FA5}">
                      <a16:colId xmlns:a16="http://schemas.microsoft.com/office/drawing/2014/main" val="3670174563"/>
                    </a:ext>
                  </a:extLst>
                </a:gridCol>
              </a:tblGrid>
              <a:tr h="1665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Срок кредита, лет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от 3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до 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Сумма кредита, р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base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до 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12 млн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рублей для приобретения квартиры в Москве и МО, Санкт-Петербурге и ЛО,</a:t>
                      </a:r>
                    </a:p>
                    <a:p>
                      <a:pPr marL="0" marR="0" lvl="0" indent="0" algn="ctr" defTabSz="41275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до 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6 млн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 рублей для других регионах РФ. Для </a:t>
                      </a:r>
                      <a:r>
                        <a:rPr lang="en-US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IT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ипотеки - до 18 млн рублей в городах с населением более 1 млн человек, до 9 млн рублей в городах с населением до 1 млн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Первоначальный взнос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от  20,1%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3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Годовая процентная ставка1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Акционная 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% ставка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Период льготной ставки</a:t>
                      </a:r>
                      <a:r>
                        <a:rPr lang="en-US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(мес.)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возмещения % ставки Застройщиком  (ГК «Эталон» + остальные застройщики)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Ипотека с господдержкой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24,5%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4657"/>
                  </a:ext>
                </a:extLst>
              </a:tr>
              <a:tr h="29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Семейная ипотека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весь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срок кредита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13%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72549"/>
                  </a:ext>
                </a:extLst>
              </a:tr>
              <a:tr h="29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Ипотека для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IT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весь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срок кредита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27%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6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78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52389" y="0"/>
            <a:ext cx="11718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ts val="1200"/>
              </a:spcAft>
            </a:pPr>
            <a:r>
              <a:rPr lang="ru-RU" sz="2000" kern="1200" dirty="0">
                <a:latin typeface="Arial Black" panose="020B0604020202020204" pitchFamily="34" charset="0"/>
                <a:cs typeface="Arial Black" panose="020B0604020202020204" pitchFamily="34" charset="0"/>
              </a:rPr>
              <a:t>ПРЕДЛОЖЕНИЯ ПО ИЗМЕНЕНИЮ УСЛОВИЙ СУБСИДИРОВАННЫХ ПРОГРАММ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8918" y="640745"/>
            <a:ext cx="10040134" cy="394425"/>
          </a:xfrm>
          <a:prstGeom prst="roundRect">
            <a:avLst>
              <a:gd name="adj" fmla="val 223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MTS Sans Black" panose="02000000000000000000" pitchFamily="50" charset="0"/>
                <a:cs typeface="Times New Roman" panose="02020603050405020304" pitchFamily="18" charset="0"/>
              </a:rPr>
              <a:t>Продуктовые параметры по  действующим программа</a:t>
            </a:r>
          </a:p>
        </p:txBody>
      </p:sp>
      <p:graphicFrame>
        <p:nvGraphicFramePr>
          <p:cNvPr id="5" name="Таблица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7351137"/>
              </p:ext>
            </p:extLst>
          </p:nvPr>
        </p:nvGraphicFramePr>
        <p:xfrm>
          <a:off x="518918" y="1252766"/>
          <a:ext cx="10040134" cy="479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698">
                  <a:extLst>
                    <a:ext uri="{9D8B030D-6E8A-4147-A177-3AD203B41FA5}">
                      <a16:colId xmlns:a16="http://schemas.microsoft.com/office/drawing/2014/main" val="4136880233"/>
                    </a:ext>
                  </a:extLst>
                </a:gridCol>
                <a:gridCol w="2460167">
                  <a:extLst>
                    <a:ext uri="{9D8B030D-6E8A-4147-A177-3AD203B41FA5}">
                      <a16:colId xmlns:a16="http://schemas.microsoft.com/office/drawing/2014/main" val="3670174563"/>
                    </a:ext>
                  </a:extLst>
                </a:gridCol>
              </a:tblGrid>
              <a:tr h="1665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Срок кредита, лет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от 3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до 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Сумма кредита, р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base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до 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30 млн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рублей для приобретения квартиры в Москве и МО, Санкт-Петербурге и ЛО,</a:t>
                      </a:r>
                    </a:p>
                    <a:p>
                      <a:pPr fontAlgn="base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до 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15 млн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рублей для других регионах РФ. По программе «Ипотека в Новостройке» сумма до 50 млн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Первоначальный взнос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от  20,1%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3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Годовая процентная ставка1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Акционная 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% ставка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Период льготной ставки</a:t>
                      </a:r>
                      <a:r>
                        <a:rPr lang="en-US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(мес.)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возмещения % ставки Застройщиком  (ГК «Эталон» + остальные застройщики)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52"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Ипотека с господдержкой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65%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4657"/>
                  </a:ext>
                </a:extLst>
              </a:tr>
              <a:tr h="295152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51%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97625"/>
                  </a:ext>
                </a:extLst>
              </a:tr>
              <a:tr h="295152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41% (от суммы кредита)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02615"/>
                  </a:ext>
                </a:extLst>
              </a:tr>
              <a:tr h="295152"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Семейная ипотека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весь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срок кредита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64%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72549"/>
                  </a:ext>
                </a:extLst>
              </a:tr>
              <a:tr h="295152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50%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04123"/>
                  </a:ext>
                </a:extLst>
              </a:tr>
              <a:tr h="295152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41%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16069"/>
                  </a:ext>
                </a:extLst>
              </a:tr>
              <a:tr h="295152"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Ипотека для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IT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весь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срок кредита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49%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66019"/>
                  </a:ext>
                </a:extLst>
              </a:tr>
              <a:tr h="295152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35%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74121"/>
                  </a:ext>
                </a:extLst>
              </a:tr>
              <a:tr h="295152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26%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95518"/>
                  </a:ext>
                </a:extLst>
              </a:tr>
              <a:tr h="295152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Ипотека в Новостройке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39%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51258"/>
                  </a:ext>
                </a:extLst>
              </a:tr>
              <a:tr h="295152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34% 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(от суммы кредита)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2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26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52389" y="0"/>
            <a:ext cx="11718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ts val="1200"/>
              </a:spcAft>
            </a:pPr>
            <a:r>
              <a:rPr lang="ru-RU" sz="2000" kern="1200" dirty="0">
                <a:latin typeface="Arial Black" panose="020B0604020202020204" pitchFamily="34" charset="0"/>
                <a:cs typeface="Arial Black" panose="020B0604020202020204" pitchFamily="34" charset="0"/>
              </a:rPr>
              <a:t>ПРЕДЛОЖЕНИЯ ПО ИЗМЕНЕНИЮ УСЛОВИЙ СУБСИДИРОВАННЫХ ПРОГРАММ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8918" y="640745"/>
            <a:ext cx="10040134" cy="394425"/>
          </a:xfrm>
          <a:prstGeom prst="roundRect">
            <a:avLst>
              <a:gd name="adj" fmla="val 223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MTS Sans Black" panose="02000000000000000000" pitchFamily="50" charset="0"/>
                <a:cs typeface="Times New Roman" panose="02020603050405020304" pitchFamily="18" charset="0"/>
              </a:rPr>
              <a:t>Продуктовые параметры по  действующим программа</a:t>
            </a: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35391944"/>
              </p:ext>
            </p:extLst>
          </p:nvPr>
        </p:nvGraphicFramePr>
        <p:xfrm>
          <a:off x="518917" y="1156875"/>
          <a:ext cx="10040135" cy="23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66">
                  <a:extLst>
                    <a:ext uri="{9D8B030D-6E8A-4147-A177-3AD203B41FA5}">
                      <a16:colId xmlns:a16="http://schemas.microsoft.com/office/drawing/2014/main" val="4136880233"/>
                    </a:ext>
                  </a:extLst>
                </a:gridCol>
                <a:gridCol w="2505439">
                  <a:extLst>
                    <a:ext uri="{9D8B030D-6E8A-4147-A177-3AD203B41FA5}">
                      <a16:colId xmlns:a16="http://schemas.microsoft.com/office/drawing/2014/main" val="1943412401"/>
                    </a:ext>
                  </a:extLst>
                </a:gridCol>
              </a:tblGrid>
              <a:tr h="147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Срок кредита, лет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от 3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до 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Сумма кредита, р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base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до </a:t>
                      </a:r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30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 млн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рублей для приобретения квартиры в Москве и МО, Санкт-Петербурге и ЛО,</a:t>
                      </a:r>
                    </a:p>
                    <a:p>
                      <a:pPr marL="0" marR="0" lvl="0" indent="0" algn="ctr" defTabSz="41275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до </a:t>
                      </a:r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15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 млн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 рублей для других регионах РФ.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Первоначальный взнос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от 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,1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3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Годовая процентная ставка1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Акционная 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% ставка на сумму до 12 млн</a:t>
                      </a:r>
                      <a:r>
                        <a:rPr lang="en-US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/18 </a:t>
                      </a:r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млн для </a:t>
                      </a:r>
                      <a:r>
                        <a:rPr lang="en-US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IT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Процентная ставка на сумму свыше 12 млн/18 млн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Период льготной ставки</a:t>
                      </a:r>
                      <a:r>
                        <a:rPr lang="en-US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(мес.)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Семейная ипотека «Комбо»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6%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+mn-ea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15,9%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4657"/>
                  </a:ext>
                </a:extLst>
              </a:tr>
              <a:tr h="29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Ипотека с господдержкой «Комбо»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8%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+mn-ea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17,3%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06633"/>
                  </a:ext>
                </a:extLst>
              </a:tr>
              <a:tr h="2172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Ипотека для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cs typeface="Times New Roman" panose="02020603050405020304" pitchFamily="18" charset="0"/>
                        </a:rPr>
                        <a:t> «Комбо»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5%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+mn-ea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18,7%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+mn-ea"/>
                          <a:cs typeface="Times New Roman" panose="02020603050405020304" pitchFamily="18" charset="0"/>
                          <a:sym typeface="Helvetica Neue Light"/>
                        </a:rPr>
                        <a:t>весь срок кредита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0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242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9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BLACK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FEFF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BLACK">
  <a:themeElements>
    <a:clrScheme name="Цвет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3B6ABB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MTS BANK">
  <a:themeElements>
    <a:clrScheme name="МТС Банк">
      <a:dk1>
        <a:srgbClr val="262626"/>
      </a:dk1>
      <a:lt1>
        <a:srgbClr val="FFFFFF"/>
      </a:lt1>
      <a:dk2>
        <a:srgbClr val="DBEEF3"/>
      </a:dk2>
      <a:lt2>
        <a:srgbClr val="595959"/>
      </a:lt2>
      <a:accent1>
        <a:srgbClr val="4BACC6"/>
      </a:accent1>
      <a:accent2>
        <a:srgbClr val="C00000"/>
      </a:accent2>
      <a:accent3>
        <a:srgbClr val="6F7C83"/>
      </a:accent3>
      <a:accent4>
        <a:srgbClr val="BFBFBF"/>
      </a:accent4>
      <a:accent5>
        <a:srgbClr val="3F3F3F"/>
      </a:accent5>
      <a:accent6>
        <a:srgbClr val="AF0000"/>
      </a:accent6>
      <a:hlink>
        <a:srgbClr val="7F7F7F"/>
      </a:hlink>
      <a:folHlink>
        <a:srgbClr val="EEECE1"/>
      </a:folHlink>
    </a:clrScheme>
    <a:fontScheme name="МТС Банк 02.04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irm Format - template_Blue">
  <a:themeElements>
    <a:clrScheme name="Custom 8">
      <a:dk1>
        <a:srgbClr val="000000"/>
      </a:dk1>
      <a:lt1>
        <a:srgbClr val="FFFFFF"/>
      </a:lt1>
      <a:dk2>
        <a:srgbClr val="0A2896"/>
      </a:dk2>
      <a:lt2>
        <a:srgbClr val="FFFFFF"/>
      </a:lt2>
      <a:accent1>
        <a:srgbClr val="D8D8D8"/>
      </a:accent1>
      <a:accent2>
        <a:srgbClr val="CCEEFF"/>
      </a:accent2>
      <a:accent3>
        <a:srgbClr val="00AAFF"/>
      </a:accent3>
      <a:accent4>
        <a:srgbClr val="0A2896"/>
      </a:accent4>
      <a:accent5>
        <a:srgbClr val="F0A028"/>
      </a:accent5>
      <a:accent6>
        <a:srgbClr val="808080"/>
      </a:accent6>
      <a:hlink>
        <a:srgbClr val="00AAFF"/>
      </a:hlink>
      <a:folHlink>
        <a:srgbClr val="0A28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TB New Template.potx" id="{8762BED0-4C2E-4D58-9F4A-499EE3F2156B}" vid="{36CE5ECC-CBC2-4E81-8E49-CABC1D261299}"/>
    </a:ext>
  </a:extLst>
</a:theme>
</file>

<file path=ppt/theme/theme5.xml><?xml version="1.0" encoding="utf-8"?>
<a:theme xmlns:a="http://schemas.openxmlformats.org/drawingml/2006/main" name="1_MTSB_Theme">
  <a:themeElements>
    <a:clrScheme name="МТС Банк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A212E"/>
      </a:accent1>
      <a:accent2>
        <a:srgbClr val="4E6470"/>
      </a:accent2>
      <a:accent3>
        <a:srgbClr val="C00000"/>
      </a:accent3>
      <a:accent4>
        <a:srgbClr val="2F8EA1"/>
      </a:accent4>
      <a:accent5>
        <a:srgbClr val="1D1D1B"/>
      </a:accent5>
      <a:accent6>
        <a:srgbClr val="B2B2B2"/>
      </a:accent6>
      <a:hlink>
        <a:srgbClr val="0000FF"/>
      </a:hlink>
      <a:folHlink>
        <a:srgbClr val="800080"/>
      </a:folHlink>
    </a:clrScheme>
    <a:fontScheme name="МТС Банк">
      <a:majorFont>
        <a:latin typeface="Futura New Bold"/>
        <a:ea typeface=""/>
        <a:cs typeface=""/>
      </a:majorFont>
      <a:minorFont>
        <a:latin typeface="La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SB_Theme" id="{8CA31E44-3C8E-46C5-91EF-38DE7D931DB9}" vid="{6E739AC9-81B4-4952-A302-377603D24196}"/>
    </a:ext>
  </a:extLst>
</a:theme>
</file>

<file path=ppt/theme/theme6.xml><?xml version="1.0" encoding="utf-8"?>
<a:theme xmlns:a="http://schemas.openxmlformats.org/drawingml/2006/main" name="1_Тема MTS BANK">
  <a:themeElements>
    <a:clrScheme name="МТС Банк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A212E"/>
      </a:accent1>
      <a:accent2>
        <a:srgbClr val="4E6470"/>
      </a:accent2>
      <a:accent3>
        <a:srgbClr val="C00000"/>
      </a:accent3>
      <a:accent4>
        <a:srgbClr val="2F8EA1"/>
      </a:accent4>
      <a:accent5>
        <a:srgbClr val="1D1D1B"/>
      </a:accent5>
      <a:accent6>
        <a:srgbClr val="B2B2B2"/>
      </a:accent6>
      <a:hlink>
        <a:srgbClr val="0000FF"/>
      </a:hlink>
      <a:folHlink>
        <a:srgbClr val="800080"/>
      </a:folHlink>
    </a:clrScheme>
    <a:fontScheme name="МТС Банк">
      <a:majorFont>
        <a:latin typeface="Futura New Bold"/>
        <a:ea typeface=""/>
        <a:cs typeface=""/>
      </a:majorFont>
      <a:minorFont>
        <a:latin typeface="La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ngDocumentName xmlns="8e1cbae1-d0ba-4104-b1b2-fd6a48d528f8"/>
    <IsPinned xmlns="http://schemas.microsoft.com/sharepoint/v3">false</IsPinned>
    <DocumentProperty xmlns="8e1cbae1-d0ba-4104-b1b2-fd6a48d528f8">Обычный</DocumentProper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E74FC4615A76C4798DA65FAC2AB3458" ma:contentTypeVersion="3" ma:contentTypeDescription="Создание документа." ma:contentTypeScope="" ma:versionID="97f529965873b5d146d5e60fc41e1ff7">
  <xsd:schema xmlns:xsd="http://www.w3.org/2001/XMLSchema" xmlns:xs="http://www.w3.org/2001/XMLSchema" xmlns:p="http://schemas.microsoft.com/office/2006/metadata/properties" xmlns:ns1="http://schemas.microsoft.com/sharepoint/v3" xmlns:ns2="8e1cbae1-d0ba-4104-b1b2-fd6a48d528f8" targetNamespace="http://schemas.microsoft.com/office/2006/metadata/properties" ma:root="true" ma:fieldsID="f7042a056f9290200f0115e105b7cf5f" ns1:_="" ns2:_="">
    <xsd:import namespace="http://schemas.microsoft.com/sharepoint/v3"/>
    <xsd:import namespace="8e1cbae1-d0ba-4104-b1b2-fd6a48d528f8"/>
    <xsd:element name="properties">
      <xsd:complexType>
        <xsd:sequence>
          <xsd:element name="documentManagement">
            <xsd:complexType>
              <xsd:all>
                <xsd:element ref="ns2:LongDocumentName"/>
                <xsd:element ref="ns2:DocumentProperty"/>
                <xsd:element ref="ns1:IsPinn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sPinned" ma:index="10" nillable="true" ma:displayName="Закрепить в топе" ma:default="0" ma:description="Свойство используется для определения топовых новостей в лентах пабликов" ma:internalName="IsPinn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bae1-d0ba-4104-b1b2-fd6a48d528f8" elementFormDefault="qualified">
    <xsd:import namespace="http://schemas.microsoft.com/office/2006/documentManagement/types"/>
    <xsd:import namespace="http://schemas.microsoft.com/office/infopath/2007/PartnerControls"/>
    <xsd:element name="LongDocumentName" ma:index="8" ma:displayName="Название документа" ma:internalName="LongDocumentName">
      <xsd:simpleType>
        <xsd:restriction base="dms:Note">
          <xsd:maxLength value="255"/>
        </xsd:restriction>
      </xsd:simpleType>
    </xsd:element>
    <xsd:element name="DocumentProperty" ma:index="9" ma:displayName="Признак документа" ma:default="Обычный" ma:internalName="DocumentProperty">
      <xsd:simpleType>
        <xsd:restriction base="dms:Choice">
          <xsd:enumeration value="Обычный"/>
          <xsd:enumeration value="Важный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Позиция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C0373F-FA59-4174-B154-212A249B33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610408-F273-4ABB-89DA-D45B0148319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8e1cbae1-d0ba-4104-b1b2-fd6a48d528f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C5DA5F-0C9A-4B1D-8D57-A906442E6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1cbae1-d0ba-4104-b1b2-fd6a48d52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209965</TotalTime>
  <Words>422</Words>
  <Application>Microsoft Office PowerPoint</Application>
  <PresentationFormat>Широкоэкранный</PresentationFormat>
  <Paragraphs>105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Helvetica Neue</vt:lpstr>
      <vt:lpstr>Helvetica Neue Light</vt:lpstr>
      <vt:lpstr>MTS Sans</vt:lpstr>
      <vt:lpstr>MTS Sans Black</vt:lpstr>
      <vt:lpstr>Times New Roman</vt:lpstr>
      <vt:lpstr>Wingdings</vt:lpstr>
      <vt:lpstr>2_BLACK</vt:lpstr>
      <vt:lpstr>4_BLACK</vt:lpstr>
      <vt:lpstr>Тема MTS BANK</vt:lpstr>
      <vt:lpstr>Firm Format - template_Blue</vt:lpstr>
      <vt:lpstr>1_MTSB_Theme</vt:lpstr>
      <vt:lpstr>1_Тема MTS BANK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Музюкина Арина Геннадьевна</dc:creator>
  <cp:lastModifiedBy>Ковалева Ирина Вячеславовнаа</cp:lastModifiedBy>
  <cp:revision>1128</cp:revision>
  <dcterms:modified xsi:type="dcterms:W3CDTF">2023-11-16T08:33:48Z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0x0101007E74FC4615A76C4798DA65FAC2AB3458</vt:lpwstr>
  </property>
</Properties>
</file>